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5" r:id="rId4"/>
    <p:sldId id="266" r:id="rId5"/>
    <p:sldId id="267" r:id="rId6"/>
    <p:sldId id="270" r:id="rId7"/>
    <p:sldId id="269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>
        <p:scale>
          <a:sx n="67" d="100"/>
          <a:sy n="67" d="100"/>
        </p:scale>
        <p:origin x="228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admin/Documents/Melosira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growth Rate as a Function of Salinity and Different </a:t>
            </a:r>
            <a:r>
              <a:rPr lang="en-US" sz="1400" dirty="0" smtClean="0">
                <a:solidFill>
                  <a:schemeClr val="tx1"/>
                </a:solidFill>
              </a:rPr>
              <a:t>Temperatures At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50 </a:t>
            </a:r>
            <a:r>
              <a:rPr lang="en-US" sz="1200" b="1" i="0" u="none" strike="noStrike" cap="none" baseline="0" dirty="0" smtClean="0">
                <a:solidFill>
                  <a:prstClr val="black"/>
                </a:solidFill>
                <a:effectLst/>
              </a:rPr>
              <a:t>µ</a:t>
            </a:r>
            <a:r>
              <a:rPr lang="en-US" sz="1200" b="1" i="0" u="none" strike="noStrike" cap="all" baseline="0" dirty="0" err="1" smtClean="0">
                <a:effectLst/>
              </a:rPr>
              <a:t>mol</a:t>
            </a:r>
            <a:r>
              <a:rPr lang="en-US" sz="1200" b="1" i="0" u="none" strike="noStrike" cap="all" baseline="0" dirty="0" smtClean="0">
                <a:effectLst/>
              </a:rPr>
              <a:t>/m2/s</a:t>
            </a:r>
            <a:r>
              <a:rPr lang="en-US" sz="1200" b="1" i="0" u="none" strike="noStrike" cap="all" baseline="0" dirty="0" smtClean="0"/>
              <a:t> </a:t>
            </a: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6832322167104"/>
          <c:y val="0.0152292740223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'Daniel''s Data'!$B$54</c:f>
              <c:strCache>
                <c:ptCount val="1"/>
                <c:pt idx="0">
                  <c:v>0 Degrees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'Daniel''s Data'!$C$53:$G$53</c:f>
              <c:numCache>
                <c:formatCode>General</c:formatCode>
                <c:ptCount val="5"/>
                <c:pt idx="0">
                  <c:v>5.0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  <c:pt idx="4">
                  <c:v>75.0</c:v>
                </c:pt>
              </c:numCache>
            </c:numRef>
          </c:cat>
          <c:val>
            <c:numRef>
              <c:f>'Daniel''s Data'!$C$54:$G$54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'Daniel''s Data'!$B$55</c:f>
              <c:strCache>
                <c:ptCount val="1"/>
                <c:pt idx="0">
                  <c:v>4 Degrees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'Daniel''s Data'!$C$53:$G$53</c:f>
              <c:numCache>
                <c:formatCode>General</c:formatCode>
                <c:ptCount val="5"/>
                <c:pt idx="0">
                  <c:v>5.0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  <c:pt idx="4">
                  <c:v>75.0</c:v>
                </c:pt>
              </c:numCache>
            </c:numRef>
          </c:cat>
          <c:val>
            <c:numRef>
              <c:f>'Daniel''s Data'!$C$55:$G$55</c:f>
              <c:numCache>
                <c:formatCode>General</c:formatCode>
                <c:ptCount val="5"/>
                <c:pt idx="0">
                  <c:v>0.0</c:v>
                </c:pt>
                <c:pt idx="1">
                  <c:v>0.275</c:v>
                </c:pt>
                <c:pt idx="2">
                  <c:v>0.356</c:v>
                </c:pt>
                <c:pt idx="3">
                  <c:v>0.243</c:v>
                </c:pt>
                <c:pt idx="4">
                  <c:v>0.298</c:v>
                </c:pt>
              </c:numCache>
            </c:numRef>
          </c:val>
        </c:ser>
        <c:ser>
          <c:idx val="2"/>
          <c:order val="2"/>
          <c:tx>
            <c:strRef>
              <c:f>'Daniel''s Data'!$B$56</c:f>
              <c:strCache>
                <c:ptCount val="1"/>
                <c:pt idx="0">
                  <c:v>10 Degrees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'Daniel''s Data'!$C$53:$G$53</c:f>
              <c:numCache>
                <c:formatCode>General</c:formatCode>
                <c:ptCount val="5"/>
                <c:pt idx="0">
                  <c:v>5.0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  <c:pt idx="4">
                  <c:v>75.0</c:v>
                </c:pt>
              </c:numCache>
            </c:numRef>
          </c:cat>
          <c:val>
            <c:numRef>
              <c:f>'Daniel''s Data'!$C$56:$G$56</c:f>
              <c:numCache>
                <c:formatCode>General</c:formatCode>
                <c:ptCount val="5"/>
                <c:pt idx="0">
                  <c:v>0.0</c:v>
                </c:pt>
                <c:pt idx="1">
                  <c:v>0.358</c:v>
                </c:pt>
                <c:pt idx="2">
                  <c:v>0.525</c:v>
                </c:pt>
                <c:pt idx="3">
                  <c:v>0.393</c:v>
                </c:pt>
                <c:pt idx="4">
                  <c:v>0.288</c:v>
                </c:pt>
              </c:numCache>
            </c:numRef>
          </c:val>
        </c:ser>
        <c:ser>
          <c:idx val="3"/>
          <c:order val="3"/>
          <c:tx>
            <c:strRef>
              <c:f>'Daniel''s Data'!$B$57</c:f>
              <c:strCache>
                <c:ptCount val="1"/>
                <c:pt idx="0">
                  <c:v>15 Degrees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'Daniel''s Data'!$C$53:$G$53</c:f>
              <c:numCache>
                <c:formatCode>General</c:formatCode>
                <c:ptCount val="5"/>
                <c:pt idx="0">
                  <c:v>5.0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  <c:pt idx="4">
                  <c:v>75.0</c:v>
                </c:pt>
              </c:numCache>
            </c:numRef>
          </c:cat>
          <c:val>
            <c:numRef>
              <c:f>'Daniel''s Data'!$C$57:$G$57</c:f>
              <c:numCache>
                <c:formatCode>General</c:formatCode>
                <c:ptCount val="5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6857008"/>
        <c:axId val="-2118527200"/>
      </c:barChart>
      <c:catAx>
        <c:axId val="-212685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cap="none" dirty="0" smtClean="0"/>
                  <a:t>Salinity (</a:t>
                </a:r>
                <a:r>
                  <a:rPr lang="en-US" sz="1800" b="1" cap="none" dirty="0" err="1" smtClean="0"/>
                  <a:t>ppt</a:t>
                </a:r>
                <a:r>
                  <a:rPr lang="en-US" sz="1800" b="1" cap="none" dirty="0" smtClean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527200"/>
        <c:crosses val="autoZero"/>
        <c:auto val="1"/>
        <c:lblAlgn val="ctr"/>
        <c:lblOffset val="100"/>
        <c:noMultiLvlLbl val="0"/>
      </c:catAx>
      <c:valAx>
        <c:axId val="-21185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cap="none" baseline="0" dirty="0" smtClean="0">
                    <a:effectLst/>
                  </a:rPr>
                  <a:t>Growth rate </a:t>
                </a:r>
                <a:r>
                  <a:rPr lang="en-US" sz="1800" b="1" i="0" u="none" strike="noStrike" cap="none" baseline="0" dirty="0" smtClean="0">
                    <a:effectLst/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lang="en-US" sz="1800" b="1" i="0" u="none" strike="noStrike" cap="none" baseline="0" dirty="0" smtClean="0">
                    <a:effectLst/>
                  </a:rPr>
                  <a:t> (d</a:t>
                </a:r>
                <a:r>
                  <a:rPr lang="en-US" sz="1800" b="1" i="0" u="none" strike="noStrike" cap="none" baseline="30000" dirty="0" smtClean="0">
                    <a:effectLst/>
                  </a:rPr>
                  <a:t>-1</a:t>
                </a:r>
                <a:r>
                  <a:rPr lang="en-US" sz="1800" b="1" i="0" u="none" strike="noStrike" cap="none" baseline="0" dirty="0" smtClean="0">
                    <a:effectLst/>
                  </a:rPr>
                  <a:t>)</a:t>
                </a:r>
                <a:r>
                  <a:rPr lang="en-US" sz="1800" b="1" i="0" u="none" strike="noStrike" cap="none" baseline="0" dirty="0" smtClean="0"/>
                  <a:t> </a:t>
                </a:r>
                <a:endParaRPr lang="en-US" sz="1800" b="1" cap="none" dirty="0" smtClean="0"/>
              </a:p>
              <a:p>
                <a:pPr>
                  <a:defRPr sz="1800" b="1" cap="none"/>
                </a:pPr>
                <a:endParaRPr lang="en-US" sz="1800" b="1" cap="none" dirty="0"/>
              </a:p>
            </c:rich>
          </c:tx>
          <c:layout>
            <c:manualLayout>
              <c:xMode val="edge"/>
              <c:yMode val="edge"/>
              <c:x val="0.017332074142225"/>
              <c:y val="0.32929295342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85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  <a:alpha val="64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580A-61CA-D54A-AF02-7028888EC32E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B30E-5DFC-9B47-8604-238C719A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 </a:t>
            </a:r>
            <a:r>
              <a:rPr lang="en-US" b="1" dirty="0" smtClean="0"/>
              <a:t>= ln(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f</a:t>
            </a:r>
            <a:r>
              <a:rPr lang="en-US" b="1" baseline="-25000" dirty="0" smtClean="0"/>
              <a:t> </a:t>
            </a:r>
            <a:r>
              <a:rPr lang="en-US" b="1" dirty="0" smtClean="0"/>
              <a:t>/ N</a:t>
            </a:r>
            <a:r>
              <a:rPr lang="en-US" b="1" baseline="-25000" dirty="0" smtClean="0"/>
              <a:t>o</a:t>
            </a:r>
            <a:r>
              <a:rPr lang="en-US" b="1" dirty="0" smtClean="0"/>
              <a:t>) / 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where: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t = time of exponential growth</a:t>
            </a:r>
            <a:br>
              <a:rPr lang="en-US" sz="1200" dirty="0" smtClean="0"/>
            </a:br>
            <a:r>
              <a:rPr lang="en-US" sz="1200" dirty="0" err="1" smtClean="0"/>
              <a:t>N</a:t>
            </a:r>
            <a:r>
              <a:rPr lang="en-US" sz="1200" baseline="-25000" dirty="0" err="1" smtClean="0"/>
              <a:t>f</a:t>
            </a:r>
            <a:r>
              <a:rPr lang="en-US" sz="1200" dirty="0" smtClean="0"/>
              <a:t> = Abundance at End of exponential Growth</a:t>
            </a:r>
            <a:br>
              <a:rPr lang="en-US" sz="1200" dirty="0" smtClean="0"/>
            </a:br>
            <a:r>
              <a:rPr lang="en-US" sz="1200" dirty="0" smtClean="0"/>
              <a:t>N</a:t>
            </a:r>
            <a:r>
              <a:rPr lang="en-US" sz="1200" baseline="-25000" dirty="0" smtClean="0"/>
              <a:t>o</a:t>
            </a:r>
            <a:r>
              <a:rPr lang="en-US" sz="1200" dirty="0" smtClean="0"/>
              <a:t> = Abundance at beginning of exponential Growth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30E-5DFC-9B47-8604-238C719AF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However, Given that I = S/4pi(r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Enceladus 790 Million Miles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Earth</a:t>
            </a:r>
            <a:r>
              <a:rPr lang="en-US" baseline="0" dirty="0" smtClean="0"/>
              <a:t> 92 Million Miles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-&gt; 2000/73.75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B30E-5DFC-9B47-8604-238C719AF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3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0EFC-30B5-0D45-987F-A02866E81B62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2485-9CC4-1E43-B18C-47FD84F38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47" y="6072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of Arctic Sea Ice Algae in an Analogue of Icy Worlds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847" y="4682557"/>
            <a:ext cx="9144000" cy="1021458"/>
          </a:xfrm>
        </p:spPr>
        <p:txBody>
          <a:bodyPr/>
          <a:lstStyle/>
          <a:p>
            <a:r>
              <a:rPr lang="en-US" b="1" dirty="0" smtClean="0"/>
              <a:t>Student</a:t>
            </a:r>
            <a:r>
              <a:rPr lang="en-US" dirty="0" smtClean="0"/>
              <a:t>: Jonathan Durkin</a:t>
            </a:r>
          </a:p>
          <a:p>
            <a:r>
              <a:rPr lang="en-US" b="1" dirty="0" smtClean="0"/>
              <a:t>Mentor</a:t>
            </a:r>
            <a:r>
              <a:rPr lang="en-US" dirty="0" smtClean="0"/>
              <a:t>: Susanne </a:t>
            </a:r>
            <a:r>
              <a:rPr lang="en-US" dirty="0" err="1" smtClean="0"/>
              <a:t>Neuer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28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4142" y="277793"/>
            <a:ext cx="846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0" y="703032"/>
            <a:ext cx="3610753" cy="19859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1269" y="992399"/>
            <a:ext cx="4760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Arctic Sea Ice Algae: </a:t>
            </a:r>
            <a:r>
              <a:rPr lang="en-US" i="1" dirty="0" err="1" smtClean="0"/>
              <a:t>Melosira</a:t>
            </a:r>
            <a:r>
              <a:rPr lang="en-US" i="1" dirty="0" smtClean="0"/>
              <a:t> </a:t>
            </a:r>
            <a:r>
              <a:rPr lang="en-US" i="1" dirty="0" err="1" smtClean="0"/>
              <a:t>arctica</a:t>
            </a:r>
            <a:endParaRPr lang="en-US" i="1" dirty="0" smtClean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Centric Diatom, creates energy via photosynthesis and is cornerstone of Arctic Food Web. 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By adjusting light, salinity and temperature, I am testing the limits of growth for </a:t>
            </a:r>
            <a:r>
              <a:rPr lang="en-US" i="1" dirty="0" err="1" smtClean="0"/>
              <a:t>Melosira</a:t>
            </a:r>
            <a:r>
              <a:rPr lang="en-US" i="1" dirty="0" smtClean="0"/>
              <a:t> </a:t>
            </a:r>
            <a:r>
              <a:rPr lang="en-US" i="1" dirty="0" err="1" smtClean="0"/>
              <a:t>arctica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17" y="3108886"/>
            <a:ext cx="3460172" cy="25951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1907985"/>
            <a:ext cx="2299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Methodology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Icy Worlds Analogue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Future Research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620" y="2766228"/>
            <a:ext cx="416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Samples retrieved </a:t>
            </a:r>
            <a:r>
              <a:rPr lang="en-US" sz="1400" dirty="0" smtClean="0"/>
              <a:t>from ice near </a:t>
            </a:r>
            <a:r>
              <a:rPr lang="en-US" sz="1400" dirty="0"/>
              <a:t>Barrow, </a:t>
            </a:r>
            <a:r>
              <a:rPr lang="en-US" sz="1400" dirty="0" smtClean="0"/>
              <a:t>Alaska.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43" y="3547189"/>
            <a:ext cx="3199902" cy="24356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6545" y="3830913"/>
            <a:ext cx="3045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/>
              <a:t>Gives insight into adaptability of life on Earth and credence of possibility of life on other icy worlds in solar system.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3656" y="277793"/>
            <a:ext cx="57989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Land Fast Sea Ice Environment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57" y="1594727"/>
            <a:ext cx="5539192" cy="28853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4106" y="957739"/>
            <a:ext cx="3913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Brine Melt Channels:</a:t>
            </a:r>
          </a:p>
          <a:p>
            <a:r>
              <a:rPr lang="en-US" dirty="0" smtClean="0"/>
              <a:t>Melt in Spring -&gt; More Fresh Water -&gt; Less Salty Waters</a:t>
            </a:r>
          </a:p>
          <a:p>
            <a:endParaRPr lang="en-US" dirty="0" smtClean="0"/>
          </a:p>
          <a:p>
            <a:r>
              <a:rPr lang="en-US" dirty="0" smtClean="0"/>
              <a:t>Freeze over in Fall -&gt; Brine Exclusion -&gt; Saltier Waters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49" y="3037396"/>
            <a:ext cx="2971799" cy="2464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1907985"/>
            <a:ext cx="2299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Environment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Methodology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Icy Worlds Analogue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Future Research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25701" y="277793"/>
            <a:ext cx="544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Experimental Setup and Methods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35" y="934526"/>
            <a:ext cx="2928291" cy="23950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11" name="Frame 10"/>
          <p:cNvSpPr/>
          <p:nvPr/>
        </p:nvSpPr>
        <p:spPr bwMode="auto">
          <a:xfrm>
            <a:off x="3553428" y="1724628"/>
            <a:ext cx="787079" cy="749270"/>
          </a:xfrm>
          <a:prstGeom prst="frame">
            <a:avLst>
              <a:gd name="adj1" fmla="val 248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8433" y="1244331"/>
            <a:ext cx="4085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Media made in sterile conditions using artificial seawater of varying salinities.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Flasks placed in incubators of varying temperatures.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Cells Counted under Zeiss microscope using Hemocytometer.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Cell counts used to generate growth rates in Excel by using exponential growth rate formula. </a:t>
            </a:r>
            <a:br>
              <a:rPr lang="en-US" dirty="0" smtClean="0"/>
            </a:b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1907985"/>
            <a:ext cx="2299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Methodology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Icy Worlds Analogue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Future Research</a:t>
            </a: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82" y="3673486"/>
            <a:ext cx="2635169" cy="1976376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3891407" y="2070518"/>
            <a:ext cx="335695" cy="330759"/>
          </a:xfrm>
          <a:prstGeom prst="donut">
            <a:avLst>
              <a:gd name="adj" fmla="val 113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endCxn id="15" idx="6"/>
          </p:cNvCxnSpPr>
          <p:nvPr/>
        </p:nvCxnSpPr>
        <p:spPr>
          <a:xfrm flipH="1" flipV="1">
            <a:off x="4227102" y="2235898"/>
            <a:ext cx="1517012" cy="1437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5" idx="3"/>
          </p:cNvCxnSpPr>
          <p:nvPr/>
        </p:nvCxnSpPr>
        <p:spPr>
          <a:xfrm flipH="1" flipV="1">
            <a:off x="3940568" y="2352838"/>
            <a:ext cx="668499" cy="14210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37" y="1183731"/>
            <a:ext cx="1989855" cy="14923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4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89630" y="277793"/>
            <a:ext cx="372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Results</a:t>
            </a:r>
            <a:endParaRPr lang="en-US" sz="4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6599"/>
              </p:ext>
            </p:extLst>
          </p:nvPr>
        </p:nvGraphicFramePr>
        <p:xfrm>
          <a:off x="8481665" y="985679"/>
          <a:ext cx="3181193" cy="1430020"/>
        </p:xfrm>
        <a:graphic>
          <a:graphicData uri="http://schemas.openxmlformats.org/drawingml/2006/table">
            <a:tbl>
              <a:tblPr/>
              <a:tblGrid>
                <a:gridCol w="656368"/>
                <a:gridCol w="625981"/>
                <a:gridCol w="628650"/>
                <a:gridCol w="638136"/>
                <a:gridCol w="632058"/>
              </a:tblGrid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Salinity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 Degrees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 Degrees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 Degrees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 Degrees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 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 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20374" y="346203"/>
            <a:ext cx="324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Growth Rate (d</a:t>
            </a:r>
            <a:r>
              <a:rPr lang="en-US" b="1" i="0" u="none" strike="noStrike" baseline="30000" dirty="0" smtClean="0">
                <a:solidFill>
                  <a:srgbClr val="000000"/>
                </a:solidFill>
                <a:effectLst/>
                <a:latin typeface="Calibri" charset="0"/>
              </a:rPr>
              <a:t>-1</a:t>
            </a: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Calibri" charset="0"/>
              </a:rPr>
              <a:t>), By Temperature and Salinity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60934" y="3013502"/>
            <a:ext cx="4131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algn="ctr"/>
            <a:r>
              <a:rPr lang="en-US" b="1" dirty="0" smtClean="0"/>
              <a:t>For Comparison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Average Arctic Sea Water Temp: -1.8 ℃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Average Sea Water Salinity: 35 </a:t>
            </a:r>
            <a:r>
              <a:rPr lang="en-US" dirty="0" err="1" smtClean="0"/>
              <a:t>ppt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Cloudy Winter Day in Flagstaff: </a:t>
            </a:r>
          </a:p>
          <a:p>
            <a:r>
              <a:rPr lang="en-US" dirty="0" smtClean="0"/>
              <a:t>	~ 50 µ</a:t>
            </a:r>
            <a:r>
              <a:rPr lang="en-US" dirty="0" err="1" smtClean="0"/>
              <a:t>mol</a:t>
            </a:r>
            <a:r>
              <a:rPr lang="en-US" dirty="0" smtClean="0"/>
              <a:t>/m2/s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Bright Sunny Day in Tempe: </a:t>
            </a:r>
          </a:p>
          <a:p>
            <a:r>
              <a:rPr lang="en-US" dirty="0" smtClean="0"/>
              <a:t>	~ 2000 µ</a:t>
            </a:r>
            <a:r>
              <a:rPr lang="en-US" dirty="0" err="1" smtClean="0"/>
              <a:t>mol</a:t>
            </a:r>
            <a:r>
              <a:rPr lang="en-US" dirty="0" smtClean="0"/>
              <a:t>/m2/s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71780" y="2529934"/>
            <a:ext cx="311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 – Survives but does not grow.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916413"/>
            <a:ext cx="2299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Methodology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Icy Worlds Analogue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Future Research</a:t>
            </a:r>
          </a:p>
          <a:p>
            <a:pPr algn="ctr"/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185374"/>
              </p:ext>
            </p:extLst>
          </p:nvPr>
        </p:nvGraphicFramePr>
        <p:xfrm>
          <a:off x="2337895" y="1166021"/>
          <a:ext cx="5442147" cy="415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80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89630" y="173620"/>
            <a:ext cx="478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Icy World Analogue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44" y="992399"/>
            <a:ext cx="3252095" cy="4207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4760" y="888227"/>
            <a:ext cx="5949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October 28, 2015: Cassini Fly-By mission revealed potential hydrothermal activity and ingredients for life on </a:t>
            </a:r>
            <a:r>
              <a:rPr lang="en-US" dirty="0" err="1" smtClean="0"/>
              <a:t>Encaledus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Ingredients for Life: Liquid Water + CHNOPS there</a:t>
            </a:r>
          </a:p>
          <a:p>
            <a:endParaRPr lang="en-US" dirty="0"/>
          </a:p>
          <a:p>
            <a:pPr algn="ctr"/>
            <a:r>
              <a:rPr lang="en-US" b="1" dirty="0" err="1" smtClean="0"/>
              <a:t>Encaledus</a:t>
            </a:r>
            <a:r>
              <a:rPr lang="en-US" b="1" dirty="0" smtClean="0"/>
              <a:t> vs. Arctic: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Less Light, higher reliance on hydrothermal energy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Methanogenesis</a:t>
            </a:r>
            <a:r>
              <a:rPr lang="en-US" dirty="0" smtClean="0"/>
              <a:t> vs Photosynthesis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Encaledus</a:t>
            </a:r>
            <a:r>
              <a:rPr lang="en-US" dirty="0" smtClean="0"/>
              <a:t> 73.75 times dimmer than Earth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27 µ</a:t>
            </a:r>
            <a:r>
              <a:rPr lang="en-US" dirty="0" err="1" smtClean="0"/>
              <a:t>mol</a:t>
            </a:r>
            <a:r>
              <a:rPr lang="en-US" dirty="0" smtClean="0"/>
              <a:t>/m2/s </a:t>
            </a:r>
            <a:r>
              <a:rPr lang="en-US" dirty="0"/>
              <a:t>In Growth Range of </a:t>
            </a:r>
            <a:r>
              <a:rPr lang="en-US" dirty="0" err="1"/>
              <a:t>Melosira</a:t>
            </a:r>
            <a:r>
              <a:rPr lang="en-US" dirty="0"/>
              <a:t> </a:t>
            </a:r>
            <a:r>
              <a:rPr lang="en-US" dirty="0" err="1"/>
              <a:t>arctica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Question Remains Open:  </a:t>
            </a:r>
            <a:r>
              <a:rPr lang="en-US" i="1" dirty="0" smtClean="0"/>
              <a:t>Given the adaptability of life on Earth to similar conditions, could there be life on an icy world such as Enceladus or Europa?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1907985"/>
            <a:ext cx="2299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Methodology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Icy Worlds Analogue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Future Research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5078" y="337935"/>
            <a:ext cx="464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Potential Future Research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87210" y="1250066"/>
            <a:ext cx="56600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000" dirty="0" smtClean="0"/>
              <a:t>Morphological Study</a:t>
            </a:r>
          </a:p>
          <a:p>
            <a:endParaRPr lang="en-US" sz="2000" dirty="0"/>
          </a:p>
          <a:p>
            <a:r>
              <a:rPr lang="en-US" sz="2000" dirty="0" smtClean="0"/>
              <a:t>- Nutrient Limitation Study</a:t>
            </a:r>
          </a:p>
          <a:p>
            <a:endParaRPr lang="en-US" sz="2000" dirty="0"/>
          </a:p>
          <a:p>
            <a:r>
              <a:rPr lang="en-US" sz="2000" dirty="0" smtClean="0"/>
              <a:t>- Europa Clipper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1907985"/>
            <a:ext cx="2299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Methodology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Icy Worlds Analogue</a:t>
            </a:r>
          </a:p>
          <a:p>
            <a:pPr algn="ctr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 Research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11" y="2255704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44" y="3565987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0344" y="277793"/>
            <a:ext cx="4560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48" y="1166020"/>
            <a:ext cx="6082818" cy="971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6891" y="4939412"/>
            <a:ext cx="8307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Special Thanks to Dr. </a:t>
            </a:r>
            <a:r>
              <a:rPr lang="en-US" dirty="0" err="1" smtClean="0"/>
              <a:t>Neuer</a:t>
            </a:r>
            <a:r>
              <a:rPr lang="en-US" dirty="0" smtClean="0"/>
              <a:t>, Bianca Cruz, Jasmine Smalls and the rest of the </a:t>
            </a:r>
            <a:r>
              <a:rPr lang="en-US" dirty="0" err="1" smtClean="0"/>
              <a:t>Neuer</a:t>
            </a:r>
            <a:r>
              <a:rPr lang="en-US" dirty="0" smtClean="0"/>
              <a:t> Lab, </a:t>
            </a:r>
          </a:p>
          <a:p>
            <a:pPr algn="ctr"/>
            <a:r>
              <a:rPr lang="en-US" dirty="0" smtClean="0"/>
              <a:t>Desiree Crawl, Dr. Sharp, Mom and Grandpa </a:t>
            </a:r>
          </a:p>
          <a:p>
            <a:pPr algn="ctr"/>
            <a:r>
              <a:rPr lang="en-US" dirty="0" smtClean="0"/>
              <a:t>and all the great teachers I’ve had along the 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2299447" cy="6858000"/>
          </a:xfrm>
          <a:prstGeom prst="roundRect">
            <a:avLst>
              <a:gd name="adj" fmla="val 0"/>
            </a:avLst>
          </a:prstGeom>
          <a:solidFill>
            <a:srgbClr val="872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5501514"/>
            <a:ext cx="1560022" cy="129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8" y="5768646"/>
            <a:ext cx="3949292" cy="1173296"/>
          </a:xfrm>
          <a:prstGeom prst="rect">
            <a:avLst/>
          </a:prstGeom>
          <a:effectLst>
            <a:glow rad="1778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4" y="5704015"/>
            <a:ext cx="3371626" cy="1237927"/>
          </a:xfrm>
          <a:prstGeom prst="rect">
            <a:avLst/>
          </a:prstGeom>
          <a:effectLst>
            <a:glow rad="1397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065" y="277793"/>
            <a:ext cx="1859316" cy="610434"/>
          </a:xfrm>
        </p:spPr>
        <p:txBody>
          <a:bodyPr>
            <a:normAutofit fontScale="90000"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Growth of Arctic Sea Ice Algae in an Analogue of Icy Worlds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5105" y="1166020"/>
            <a:ext cx="6114404" cy="741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Student</a:t>
            </a:r>
            <a:r>
              <a:rPr lang="en-US" sz="1400" dirty="0" smtClean="0">
                <a:solidFill>
                  <a:schemeClr val="bg1"/>
                </a:solidFill>
              </a:rPr>
              <a:t>: Jonathan Durkin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Mentor</a:t>
            </a:r>
            <a:r>
              <a:rPr lang="en-US" sz="1400" dirty="0" smtClean="0">
                <a:solidFill>
                  <a:schemeClr val="bg1"/>
                </a:solidFill>
              </a:rPr>
              <a:t>: Susanne </a:t>
            </a:r>
            <a:r>
              <a:rPr lang="en-US" sz="1400" dirty="0" err="1" smtClean="0">
                <a:solidFill>
                  <a:schemeClr val="bg1"/>
                </a:solidFill>
              </a:rPr>
              <a:t>Neuer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2399"/>
            <a:ext cx="2299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4434" y="2554592"/>
            <a:ext cx="4375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3540</TotalTime>
  <Words>660</Words>
  <Application>Microsoft Macintosh PowerPoint</Application>
  <PresentationFormat>Widescreen</PresentationFormat>
  <Paragraphs>197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Symbol</vt:lpstr>
      <vt:lpstr>Arial</vt:lpstr>
      <vt:lpstr>Office Theme</vt:lpstr>
      <vt:lpstr>Growth of Arctic Sea Ice Algae in an Analogue of Icy Worlds</vt:lpstr>
      <vt:lpstr>Growth of Arctic Sea Ice Algae in an Analogue of Icy Worlds</vt:lpstr>
      <vt:lpstr>Growth of Arctic Sea Ice Algae in an Analogue of Icy Worlds</vt:lpstr>
      <vt:lpstr>Growth of Arctic Sea Ice Algae in an Analogue of Icy Worlds</vt:lpstr>
      <vt:lpstr>Growth of Arctic Sea Ice Algae in an Analogue of Icy Worlds</vt:lpstr>
      <vt:lpstr>Growth of Arctic Sea Ice Algae in an Analogue of Icy Worlds</vt:lpstr>
      <vt:lpstr>Growth of Arctic Sea Ice Algae in an Analogue of Icy Worlds</vt:lpstr>
      <vt:lpstr>Growth of Arctic Sea Ice Algae in an Analogue of Icy Worlds</vt:lpstr>
      <vt:lpstr>Growth of Arctic Sea Ice Algae in an Analogue of Icy Worlds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Arctic Sea Ice Algae in an Analogue of Icy Worlds</dc:title>
  <dc:creator>Jonathan Durkin</dc:creator>
  <cp:lastModifiedBy>Jonathan Durkin</cp:lastModifiedBy>
  <cp:revision>24</cp:revision>
  <cp:lastPrinted>2018-03-31T01:23:29Z</cp:lastPrinted>
  <dcterms:created xsi:type="dcterms:W3CDTF">2018-03-26T05:31:21Z</dcterms:created>
  <dcterms:modified xsi:type="dcterms:W3CDTF">2018-03-31T01:24:05Z</dcterms:modified>
</cp:coreProperties>
</file>